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71" r:id="rId4"/>
  </p:sldMasterIdLst>
  <p:notesMasterIdLst>
    <p:notesMasterId r:id="rId13"/>
  </p:notesMasterIdLst>
  <p:sldIdLst>
    <p:sldId id="924" r:id="rId5"/>
    <p:sldId id="925" r:id="rId6"/>
    <p:sldId id="926" r:id="rId7"/>
    <p:sldId id="927" r:id="rId8"/>
    <p:sldId id="928" r:id="rId9"/>
    <p:sldId id="929" r:id="rId10"/>
    <p:sldId id="930" r:id="rId11"/>
    <p:sldId id="931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F7EE3A-1B56-6B3C-1B78-909AEC289041}" name="von Richter, Regan C" initials="vC" userId="S::vonrich001@gannon.edu::e9e44e57-6fbc-4580-b393-2c7b472b7a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C1482-713B-4B99-9C5F-516DC9153E1C}" v="28" dt="2024-01-23T05:47:48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4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22EAE-5B0B-2149-997B-F26D5DE49C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7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D09A1-AB09-4E01-C6EF-8F44A507BE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0" y="-764"/>
            <a:ext cx="2183130" cy="1067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2FB1D-5B0D-080F-A61A-F290D2C137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86" y="103374"/>
            <a:ext cx="970716" cy="963682"/>
          </a:xfrm>
          <a:prstGeom prst="rect">
            <a:avLst/>
          </a:prstGeom>
          <a:effectLst>
            <a:outerShdw blurRad="127000" dist="177800" dir="5400000" sx="92000" sy="92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B2CEC-32F4-805C-7E0F-16BA7612C0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0" y="1067056"/>
            <a:ext cx="2183130" cy="106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2AB3C2-9DAB-8379-5833-CC709042E6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0" y="2134111"/>
            <a:ext cx="2183130" cy="106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82955-6E56-B6CD-37C9-C183425267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0" y="3201166"/>
            <a:ext cx="2183130" cy="1067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82BC48-C2F6-876C-4BC8-432DBEC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2"/>
          <a:stretch/>
        </p:blipFill>
        <p:spPr>
          <a:xfrm>
            <a:off x="6960870" y="4272185"/>
            <a:ext cx="2183130" cy="8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43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3iHAgwIYtI" TargetMode="External"/><Relationship Id="rId2" Type="http://schemas.openxmlformats.org/officeDocument/2006/relationships/hyperlink" Target="https://www.youtube.com/watch?v=K5Vw2ZDe-G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lidedge.siemens.com/en/resource/infographic/think-like-an-engineer-poster/" TargetMode="External"/><Relationship Id="rId2" Type="http://schemas.openxmlformats.org/officeDocument/2006/relationships/hyperlink" Target="https://modelthinkers.com/mental-model/musks-5-step-design-proces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msmartly.com/engineering-design-process-for-ki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593567-2AED-3D69-26FB-EA253FFC709C}"/>
              </a:ext>
            </a:extLst>
          </p:cNvPr>
          <p:cNvSpPr txBox="1"/>
          <p:nvPr/>
        </p:nvSpPr>
        <p:spPr>
          <a:xfrm>
            <a:off x="-1327954" y="104771"/>
            <a:ext cx="9862353" cy="200824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+mn-lt"/>
              </a:rPr>
              <a:t>Engineering NIMBUS </a:t>
            </a:r>
          </a:p>
          <a:p>
            <a:pPr algn="ctr"/>
            <a:endParaRPr lang="en-US" sz="7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A drone flying over a forest&#10;&#10;Description automatically generated">
            <a:extLst>
              <a:ext uri="{FF2B5EF4-FFF2-40B4-BE49-F238E27FC236}">
                <a16:creationId xmlns:a16="http://schemas.microsoft.com/office/drawing/2014/main" id="{C067422F-CAD1-4CD3-2E9E-AE49D3F3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697"/>
            <a:ext cx="7023650" cy="3950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A49F6-ACE2-1B0E-CB4F-B03A881245A0}"/>
              </a:ext>
            </a:extLst>
          </p:cNvPr>
          <p:cNvSpPr txBox="1"/>
          <p:nvPr/>
        </p:nvSpPr>
        <p:spPr>
          <a:xfrm>
            <a:off x="6954076" y="3824902"/>
            <a:ext cx="2039179" cy="9079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Nick Devine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Design and Fabrication Engineer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+mn-lt"/>
              </a:rPr>
              <a:t>Gannon Makerspace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2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1D18-948C-B1BA-3BA8-17F425B3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304"/>
            <a:ext cx="7886700" cy="109775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Problem Statements for our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9A39-28F9-3331-6292-C42ED8F8B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to get sensors located at exact heights?</a:t>
            </a:r>
          </a:p>
          <a:p>
            <a:r>
              <a:rPr lang="en-US" sz="2400" dirty="0"/>
              <a:t>How to collect air from only a certain place?</a:t>
            </a:r>
          </a:p>
          <a:p>
            <a:r>
              <a:rPr lang="en-US" sz="2400" dirty="0"/>
              <a:t>How to avoid contamination?</a:t>
            </a:r>
          </a:p>
          <a:p>
            <a:pPr lvl="1"/>
            <a:r>
              <a:rPr lang="en-US" sz="2000" dirty="0"/>
              <a:t>During transport</a:t>
            </a:r>
          </a:p>
          <a:p>
            <a:pPr lvl="1"/>
            <a:r>
              <a:rPr lang="en-US" sz="2000" dirty="0"/>
              <a:t>During flight</a:t>
            </a:r>
          </a:p>
          <a:p>
            <a:pPr lvl="1"/>
            <a:r>
              <a:rPr lang="en-US" sz="2000" dirty="0"/>
              <a:t>After flight</a:t>
            </a:r>
          </a:p>
          <a:p>
            <a:r>
              <a:rPr lang="en-US" sz="2400" dirty="0"/>
              <a:t>How to test for cross contamination?</a:t>
            </a:r>
          </a:p>
          <a:p>
            <a:r>
              <a:rPr lang="en-US" sz="2400" dirty="0"/>
              <a:t>How to keep cost minimal?</a:t>
            </a:r>
          </a:p>
        </p:txBody>
      </p:sp>
    </p:spTree>
    <p:extLst>
      <p:ext uri="{BB962C8B-B14F-4D97-AF65-F5344CB8AC3E}">
        <p14:creationId xmlns:p14="http://schemas.microsoft.com/office/powerpoint/2010/main" val="4867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1D18-948C-B1BA-3BA8-17F425B3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08" y="75952"/>
            <a:ext cx="641359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get sensors located at exact heights?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9A39-28F9-3331-6292-C42ED8F8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70" y="1376043"/>
            <a:ext cx="7886700" cy="3263504"/>
          </a:xfrm>
        </p:spPr>
        <p:txBody>
          <a:bodyPr/>
          <a:lstStyle/>
          <a:p>
            <a:r>
              <a:rPr lang="en-US" sz="2400" dirty="0"/>
              <a:t>Multiple ideas were discussed</a:t>
            </a:r>
          </a:p>
          <a:p>
            <a:pPr lvl="1"/>
            <a:r>
              <a:rPr lang="en-US" sz="2000" dirty="0"/>
              <a:t>Weather ballons</a:t>
            </a:r>
          </a:p>
          <a:p>
            <a:pPr lvl="1"/>
            <a:r>
              <a:rPr lang="en-US" sz="2000" dirty="0"/>
              <a:t>RC Planes</a:t>
            </a:r>
          </a:p>
          <a:p>
            <a:pPr lvl="1"/>
            <a:r>
              <a:rPr lang="en-US" sz="2000" dirty="0"/>
              <a:t>Real plane/helicopter</a:t>
            </a:r>
          </a:p>
          <a:p>
            <a:pPr lvl="1"/>
            <a:r>
              <a:rPr lang="en-US" sz="2000" dirty="0"/>
              <a:t>Drone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C897F6-8249-9CB2-EA2E-19B35D4114D9}"/>
              </a:ext>
            </a:extLst>
          </p:cNvPr>
          <p:cNvSpPr txBox="1">
            <a:spLocks/>
          </p:cNvSpPr>
          <p:nvPr/>
        </p:nvSpPr>
        <p:spPr>
          <a:xfrm>
            <a:off x="146429" y="3292274"/>
            <a:ext cx="641359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dirty="0"/>
              <a:t>What are some Advantages/Disadvantages?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EFB000-EAF3-EDDD-1449-D60BB4FE8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23085"/>
          <a:stretch/>
        </p:blipFill>
        <p:spPr bwMode="auto">
          <a:xfrm>
            <a:off x="4971481" y="1494430"/>
            <a:ext cx="4080653" cy="3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1D18-948C-B1BA-3BA8-17F425B3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08" y="75952"/>
            <a:ext cx="641359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collect air from only a certain place and avoid contamination?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9A39-28F9-3331-6292-C42ED8F8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8" y="1299728"/>
            <a:ext cx="4461965" cy="1762942"/>
          </a:xfrm>
        </p:spPr>
        <p:txBody>
          <a:bodyPr/>
          <a:lstStyle/>
          <a:p>
            <a:r>
              <a:rPr lang="en-US" dirty="0"/>
              <a:t>Must be a sterile environment to avoid contamination</a:t>
            </a:r>
          </a:p>
          <a:p>
            <a:r>
              <a:rPr lang="en-US" dirty="0"/>
              <a:t>How to make it remote controlled?</a:t>
            </a:r>
          </a:p>
          <a:p>
            <a:r>
              <a:rPr lang="en-US" dirty="0"/>
              <a:t>What devices need to be inside the container?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C897F6-8249-9CB2-EA2E-19B35D4114D9}"/>
              </a:ext>
            </a:extLst>
          </p:cNvPr>
          <p:cNvSpPr txBox="1">
            <a:spLocks/>
          </p:cNvSpPr>
          <p:nvPr/>
        </p:nvSpPr>
        <p:spPr>
          <a:xfrm>
            <a:off x="62268" y="3920071"/>
            <a:ext cx="411167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dirty="0"/>
              <a:t>3D Printing to the Rescue!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8F752-F5C7-AA86-E549-DB539085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269" y="1594476"/>
            <a:ext cx="4825731" cy="2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1D18-948C-B1BA-3BA8-17F425B3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08" y="75952"/>
            <a:ext cx="641359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test results and keep cost down?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9A39-28F9-3331-6292-C42ED8F8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0" y="1156527"/>
            <a:ext cx="4812162" cy="2883809"/>
          </a:xfrm>
        </p:spPr>
        <p:txBody>
          <a:bodyPr>
            <a:normAutofit/>
          </a:bodyPr>
          <a:lstStyle/>
          <a:p>
            <a:r>
              <a:rPr lang="en-US" sz="1800" dirty="0"/>
              <a:t>Experimental group vs Control group</a:t>
            </a:r>
          </a:p>
          <a:p>
            <a:r>
              <a:rPr lang="en-US" sz="1800" dirty="0"/>
              <a:t>How to test the control group</a:t>
            </a:r>
          </a:p>
          <a:p>
            <a:r>
              <a:rPr lang="en-US" sz="1800" dirty="0"/>
              <a:t>Cost is always a major factor in a project</a:t>
            </a:r>
          </a:p>
          <a:p>
            <a:pPr lvl="1"/>
            <a:r>
              <a:rPr lang="en-US" dirty="0"/>
              <a:t>Drone $2,000</a:t>
            </a:r>
          </a:p>
          <a:p>
            <a:pPr lvl="1"/>
            <a:r>
              <a:rPr lang="en-US" dirty="0"/>
              <a:t>Canisters ~$50</a:t>
            </a:r>
          </a:p>
          <a:p>
            <a:pPr lvl="1"/>
            <a:endParaRPr lang="en-US" dirty="0"/>
          </a:p>
          <a:p>
            <a:r>
              <a:rPr lang="en-US" sz="1800" dirty="0"/>
              <a:t>Laser cutting and 3D printing greatly reduced cost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C2588-6284-A0B9-906D-ED345FB06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" r="10857"/>
          <a:stretch/>
        </p:blipFill>
        <p:spPr>
          <a:xfrm>
            <a:off x="5155158" y="1070124"/>
            <a:ext cx="3988842" cy="29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JI_0549">
            <a:hlinkClick r:id="" action="ppaction://media"/>
            <a:extLst>
              <a:ext uri="{FF2B5EF4-FFF2-40B4-BE49-F238E27FC236}">
                <a16:creationId xmlns:a16="http://schemas.microsoft.com/office/drawing/2014/main" id="{F0906CBD-DEEC-EBE3-CE42-875099FBE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3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D62D-0B19-37F9-7DFA-08DB57BE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66679" cy="864952"/>
          </a:xfrm>
        </p:spPr>
        <p:txBody>
          <a:bodyPr>
            <a:normAutofit/>
          </a:bodyPr>
          <a:lstStyle/>
          <a:p>
            <a:r>
              <a:rPr lang="en-US" sz="3600" b="1" dirty="0"/>
              <a:t>Fail Early, Fail Often, but Fail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8F790-95A6-6F2D-BF0E-48A5CE0A3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70" y="1376043"/>
            <a:ext cx="6781230" cy="326350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With new cheaper prototyping technology such as 3D printers, the goal should be to get iterations of a solution and work towards a final outcome</a:t>
            </a:r>
          </a:p>
          <a:p>
            <a:r>
              <a:rPr lang="en-US" sz="2400" dirty="0"/>
              <a:t>DO NOT EXPECT the first to be the final</a:t>
            </a:r>
          </a:p>
          <a:p>
            <a:r>
              <a:rPr lang="en-US" sz="2000" dirty="0"/>
              <a:t>SpaceX Starship Program is a great example! Over 10 of their test ships have exploded</a:t>
            </a:r>
            <a:endParaRPr lang="en-US" sz="2000" dirty="0">
              <a:hlinkClick r:id="rId2"/>
            </a:endParaRPr>
          </a:p>
          <a:p>
            <a:r>
              <a:rPr lang="en-US" sz="2000" dirty="0">
                <a:hlinkClick r:id="rId2"/>
              </a:rPr>
              <a:t>https://www.youtube.com/watch?v=K5Vw2ZDe-G0</a:t>
            </a:r>
            <a:r>
              <a:rPr lang="en-US" sz="2000" dirty="0"/>
              <a:t> </a:t>
            </a:r>
          </a:p>
          <a:p>
            <a:r>
              <a:rPr lang="en-US" dirty="0"/>
              <a:t>Which has all led to this last launch!</a:t>
            </a:r>
          </a:p>
          <a:p>
            <a:r>
              <a:rPr lang="en-US" dirty="0">
                <a:hlinkClick r:id="rId3"/>
              </a:rPr>
              <a:t>https://www.youtube.com/watch?v=C3iHAgwIYtI</a:t>
            </a:r>
            <a:r>
              <a:rPr lang="en-US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DBCC49-AF09-5C01-D95A-AEF6F8784846}"/>
              </a:ext>
            </a:extLst>
          </p:cNvPr>
          <p:cNvSpPr txBox="1">
            <a:spLocks/>
          </p:cNvSpPr>
          <p:nvPr/>
        </p:nvSpPr>
        <p:spPr>
          <a:xfrm>
            <a:off x="914399" y="726686"/>
            <a:ext cx="7088827" cy="379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dirty="0"/>
              <a:t>John C Maxwell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4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D62D-0B19-37F9-7DFA-08DB57BE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66679" cy="86495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Resources to help think like an Engineer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8F790-95A6-6F2D-BF0E-48A5CE0A3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70" y="1376043"/>
            <a:ext cx="6781230" cy="3263504"/>
          </a:xfrm>
        </p:spPr>
        <p:txBody>
          <a:bodyPr>
            <a:normAutofit/>
          </a:bodyPr>
          <a:lstStyle/>
          <a:p>
            <a:r>
              <a:rPr lang="en-US" sz="2400" dirty="0"/>
              <a:t>SpaceX 5 Step Design Process</a:t>
            </a:r>
          </a:p>
          <a:p>
            <a:pPr lvl="1"/>
            <a:r>
              <a:rPr lang="en-US" sz="2100" dirty="0">
                <a:hlinkClick r:id="rId2"/>
              </a:rPr>
              <a:t>https://modelthinkers.com/mental-model/musks-5-step-design-process</a:t>
            </a:r>
            <a:r>
              <a:rPr lang="en-US" sz="2100" dirty="0"/>
              <a:t> </a:t>
            </a:r>
          </a:p>
          <a:p>
            <a:r>
              <a:rPr lang="en-US" sz="2400" dirty="0"/>
              <a:t>Solid Edge from Siemens </a:t>
            </a:r>
          </a:p>
          <a:p>
            <a:pPr lvl="1"/>
            <a:r>
              <a:rPr lang="en-US" sz="2100" dirty="0">
                <a:hlinkClick r:id="rId3"/>
              </a:rPr>
              <a:t>https://solidedge.siemens.com/en/resource/infographic/think-like-an-engineer-poster/</a:t>
            </a:r>
            <a:r>
              <a:rPr lang="en-US" sz="2100" dirty="0"/>
              <a:t> </a:t>
            </a:r>
          </a:p>
          <a:p>
            <a:r>
              <a:rPr lang="en-US" sz="2400"/>
              <a:t>STEM Smartly</a:t>
            </a:r>
            <a:endParaRPr lang="en-US" sz="2400" dirty="0"/>
          </a:p>
          <a:p>
            <a:pPr lvl="1"/>
            <a:r>
              <a:rPr lang="en-US" sz="2100" dirty="0">
                <a:hlinkClick r:id="rId4"/>
              </a:rPr>
              <a:t>https://stemsmartly.com/engineering-design-process-for-kids/</a:t>
            </a:r>
            <a:r>
              <a:rPr lang="en-US" sz="2100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DBCC49-AF09-5C01-D95A-AEF6F8784846}"/>
              </a:ext>
            </a:extLst>
          </p:cNvPr>
          <p:cNvSpPr txBox="1">
            <a:spLocks/>
          </p:cNvSpPr>
          <p:nvPr/>
        </p:nvSpPr>
        <p:spPr>
          <a:xfrm>
            <a:off x="914399" y="726686"/>
            <a:ext cx="7088827" cy="37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2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CA8F091CD55D4C9941A465282E46F8" ma:contentTypeVersion="18" ma:contentTypeDescription="Create a new document." ma:contentTypeScope="" ma:versionID="a689340a23cd6649065dae79c9585550">
  <xsd:schema xmlns:xsd="http://www.w3.org/2001/XMLSchema" xmlns:xs="http://www.w3.org/2001/XMLSchema" xmlns:p="http://schemas.microsoft.com/office/2006/metadata/properties" xmlns:ns2="7ad622cb-cf19-429d-afda-835c3ac3ac5d" xmlns:ns3="b6a4f83a-8563-4ae5-9c5f-eff23ef67518" targetNamespace="http://schemas.microsoft.com/office/2006/metadata/properties" ma:root="true" ma:fieldsID="c73c8d1ecbf376f926722af13696661d" ns2:_="" ns3:_="">
    <xsd:import namespace="7ad622cb-cf19-429d-afda-835c3ac3ac5d"/>
    <xsd:import namespace="b6a4f83a-8563-4ae5-9c5f-eff23ef675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622cb-cf19-429d-afda-835c3ac3a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6365a43-789d-4cc8-9f0c-b31ad5808c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4f83a-8563-4ae5-9c5f-eff23ef6751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e913028-18b2-4c7a-8149-33935a9df588}" ma:internalName="TaxCatchAll" ma:showField="CatchAllData" ma:web="b6a4f83a-8563-4ae5-9c5f-eff23ef675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d622cb-cf19-429d-afda-835c3ac3ac5d">
      <Terms xmlns="http://schemas.microsoft.com/office/infopath/2007/PartnerControls"/>
    </lcf76f155ced4ddcb4097134ff3c332f>
    <TaxCatchAll xmlns="b6a4f83a-8563-4ae5-9c5f-eff23ef67518" xsi:nil="true"/>
  </documentManagement>
</p:properties>
</file>

<file path=customXml/itemProps1.xml><?xml version="1.0" encoding="utf-8"?>
<ds:datastoreItem xmlns:ds="http://schemas.openxmlformats.org/officeDocument/2006/customXml" ds:itemID="{B523EB97-99A9-44C2-B196-AC5835AD8A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d622cb-cf19-429d-afda-835c3ac3ac5d"/>
    <ds:schemaRef ds:uri="b6a4f83a-8563-4ae5-9c5f-eff23ef67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BA6828-4A0B-4448-BD55-A9CB68CCC8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9D7022-B37A-4110-B813-FEE0231608A1}">
  <ds:schemaRefs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7ad622cb-cf19-429d-afda-835c3ac3ac5d"/>
    <ds:schemaRef ds:uri="http://schemas.microsoft.com/office/infopath/2007/PartnerControls"/>
    <ds:schemaRef ds:uri="b6a4f83a-8563-4ae5-9c5f-eff23ef6751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Dam Construction Project Proposal by Slidesgo</Template>
  <TotalTime>1068</TotalTime>
  <Words>323</Words>
  <Application>Microsoft Office PowerPoint</Application>
  <PresentationFormat>On-screen Show (16:9)</PresentationFormat>
  <Paragraphs>51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 Light</vt:lpstr>
      <vt:lpstr>Calibri</vt:lpstr>
      <vt:lpstr>Office Theme</vt:lpstr>
      <vt:lpstr>PowerPoint Presentation</vt:lpstr>
      <vt:lpstr>Problem Statements for our Challenge</vt:lpstr>
      <vt:lpstr>How to get sensors located at exact heights?</vt:lpstr>
      <vt:lpstr>How to collect air from only a certain place and avoid contamination?</vt:lpstr>
      <vt:lpstr>How to test results and keep cost down?</vt:lpstr>
      <vt:lpstr>PowerPoint Presentation</vt:lpstr>
      <vt:lpstr>Fail Early, Fail Often, but Fail Forward</vt:lpstr>
      <vt:lpstr>Resources to help think like an Engineer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 38: Fusion 360   3D printing is here!!</dc:title>
  <dc:creator>Mcleod, Jack W.</dc:creator>
  <cp:lastModifiedBy>Devine, Nicholas K</cp:lastModifiedBy>
  <cp:revision>7</cp:revision>
  <dcterms:modified xsi:type="dcterms:W3CDTF">2024-01-23T14:11:03Z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0x01010019CA8F091CD55D4C9941A465282E46F8</vt:lpwstr>
  </property>
</Properties>
</file>